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70" r:id="rId9"/>
    <p:sldId id="263" r:id="rId10"/>
    <p:sldId id="264" r:id="rId11"/>
    <p:sldId id="265" r:id="rId12"/>
    <p:sldId id="266" r:id="rId13"/>
    <p:sldId id="271" r:id="rId14"/>
    <p:sldId id="267" r:id="rId15"/>
    <p:sldId id="269" r:id="rId16"/>
    <p:sldId id="268" r:id="rId17"/>
    <p:sldId id="272" r:id="rId18"/>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8" d="100"/>
          <a:sy n="88" d="100"/>
        </p:scale>
        <p:origin x="-34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C8B6D38C-49FB-49D1-B12E-3E496710D465}" type="datetimeFigureOut">
              <a:rPr lang="es-CO" smtClean="0"/>
              <a:pPr/>
              <a:t>21/10/2010</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C13185C-E62D-48E8-AF86-A8C41B7CA4C4}"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C8B6D38C-49FB-49D1-B12E-3E496710D465}" type="datetimeFigureOut">
              <a:rPr lang="es-CO" smtClean="0"/>
              <a:pPr/>
              <a:t>21/10/2010</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C13185C-E62D-48E8-AF86-A8C41B7CA4C4}"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C8B6D38C-49FB-49D1-B12E-3E496710D465}" type="datetimeFigureOut">
              <a:rPr lang="es-CO" smtClean="0"/>
              <a:pPr/>
              <a:t>21/10/2010</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C13185C-E62D-48E8-AF86-A8C41B7CA4C4}"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C8B6D38C-49FB-49D1-B12E-3E496710D465}" type="datetimeFigureOut">
              <a:rPr lang="es-CO" smtClean="0"/>
              <a:pPr/>
              <a:t>21/10/2010</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C13185C-E62D-48E8-AF86-A8C41B7CA4C4}"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8B6D38C-49FB-49D1-B12E-3E496710D465}" type="datetimeFigureOut">
              <a:rPr lang="es-CO" smtClean="0"/>
              <a:pPr/>
              <a:t>21/10/2010</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C13185C-E62D-48E8-AF86-A8C41B7CA4C4}"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C8B6D38C-49FB-49D1-B12E-3E496710D465}" type="datetimeFigureOut">
              <a:rPr lang="es-CO" smtClean="0"/>
              <a:pPr/>
              <a:t>21/10/2010</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BC13185C-E62D-48E8-AF86-A8C41B7CA4C4}"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C8B6D38C-49FB-49D1-B12E-3E496710D465}" type="datetimeFigureOut">
              <a:rPr lang="es-CO" smtClean="0"/>
              <a:pPr/>
              <a:t>21/10/2010</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BC13185C-E62D-48E8-AF86-A8C41B7CA4C4}"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C8B6D38C-49FB-49D1-B12E-3E496710D465}" type="datetimeFigureOut">
              <a:rPr lang="es-CO" smtClean="0"/>
              <a:pPr/>
              <a:t>21/10/2010</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BC13185C-E62D-48E8-AF86-A8C41B7CA4C4}"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8B6D38C-49FB-49D1-B12E-3E496710D465}" type="datetimeFigureOut">
              <a:rPr lang="es-CO" smtClean="0"/>
              <a:pPr/>
              <a:t>21/10/2010</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BC13185C-E62D-48E8-AF86-A8C41B7CA4C4}"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8B6D38C-49FB-49D1-B12E-3E496710D465}" type="datetimeFigureOut">
              <a:rPr lang="es-CO" smtClean="0"/>
              <a:pPr/>
              <a:t>21/10/2010</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BC13185C-E62D-48E8-AF86-A8C41B7CA4C4}"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8B6D38C-49FB-49D1-B12E-3E496710D465}" type="datetimeFigureOut">
              <a:rPr lang="es-CO" smtClean="0"/>
              <a:pPr/>
              <a:t>21/10/2010</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BC13185C-E62D-48E8-AF86-A8C41B7CA4C4}"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1000" r="-11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B6D38C-49FB-49D1-B12E-3E496710D465}" type="datetimeFigureOut">
              <a:rPr lang="es-CO" smtClean="0"/>
              <a:pPr/>
              <a:t>21/10/2010</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13185C-E62D-48E8-AF86-A8C41B7CA4C4}"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es.wikipedia.org/wiki/Vicepresidente_de_Colombia" TargetMode="External"/><Relationship Id="rId2" Type="http://schemas.openxmlformats.org/officeDocument/2006/relationships/hyperlink" Target="http://es.wikipedia.org/wiki/Presidente_de_Colombia" TargetMode="External"/><Relationship Id="rId1" Type="http://schemas.openxmlformats.org/officeDocument/2006/relationships/slideLayout" Target="../slideLayouts/slideLayout2.xml"/><Relationship Id="rId4" Type="http://schemas.openxmlformats.org/officeDocument/2006/relationships/hyperlink" Target="http://es.wikipedia.org/wiki/200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42910" y="1571612"/>
            <a:ext cx="7772400" cy="1470025"/>
          </a:xfrm>
        </p:spPr>
        <p:txBody>
          <a:bodyPr/>
          <a:lstStyle/>
          <a:p>
            <a:r>
              <a:rPr lang="es-CO" dirty="0" smtClean="0">
                <a:solidFill>
                  <a:schemeClr val="bg1"/>
                </a:solidFill>
                <a:latin typeface="Algerian" pitchFamily="82" charset="0"/>
              </a:rPr>
              <a:t>El Estado </a:t>
            </a:r>
            <a:r>
              <a:rPr lang="es-CO" dirty="0">
                <a:solidFill>
                  <a:schemeClr val="bg1"/>
                </a:solidFill>
                <a:latin typeface="Algerian" pitchFamily="82" charset="0"/>
              </a:rPr>
              <a:t>C</a:t>
            </a:r>
            <a:r>
              <a:rPr lang="es-CO" dirty="0" smtClean="0">
                <a:solidFill>
                  <a:schemeClr val="bg1"/>
                </a:solidFill>
                <a:latin typeface="Algerian" pitchFamily="82" charset="0"/>
              </a:rPr>
              <a:t>olombiano y su estructura de poder </a:t>
            </a:r>
            <a:endParaRPr lang="es-CO" dirty="0">
              <a:solidFill>
                <a:schemeClr val="bg1"/>
              </a:solidFill>
              <a:latin typeface="Algerian" pitchFamily="82" charset="0"/>
            </a:endParaRPr>
          </a:p>
        </p:txBody>
      </p:sp>
      <p:sp>
        <p:nvSpPr>
          <p:cNvPr id="3" name="2 Subtítulo"/>
          <p:cNvSpPr>
            <a:spLocks noGrp="1"/>
          </p:cNvSpPr>
          <p:nvPr>
            <p:ph type="subTitle" idx="1"/>
          </p:nvPr>
        </p:nvSpPr>
        <p:spPr>
          <a:xfrm>
            <a:off x="1357290" y="3643314"/>
            <a:ext cx="6400800" cy="1752600"/>
          </a:xfrm>
        </p:spPr>
        <p:txBody>
          <a:bodyPr>
            <a:noAutofit/>
          </a:bodyPr>
          <a:lstStyle/>
          <a:p>
            <a:r>
              <a:rPr lang="es-CO" dirty="0" smtClean="0">
                <a:solidFill>
                  <a:schemeClr val="accent1">
                    <a:lumMod val="20000"/>
                    <a:lumOff val="80000"/>
                  </a:schemeClr>
                </a:solidFill>
              </a:rPr>
              <a:t>Colombia es un país con un gobierno democrático. Eso significa que se sustenta en un sistema de elecciones populares para los cargos del Estado.</a:t>
            </a:r>
            <a:endParaRPr lang="es-CO" dirty="0">
              <a:solidFill>
                <a:schemeClr val="accent1">
                  <a:lumMod val="20000"/>
                  <a:lumOff val="8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dirty="0" smtClean="0">
                <a:latin typeface="Algerian" pitchFamily="82" charset="0"/>
              </a:rPr>
              <a:t>Funciones del poder ejecutivo</a:t>
            </a:r>
            <a:endParaRPr lang="es-CO" dirty="0">
              <a:latin typeface="Algerian" pitchFamily="82" charset="0"/>
            </a:endParaRPr>
          </a:p>
        </p:txBody>
      </p:sp>
      <p:sp>
        <p:nvSpPr>
          <p:cNvPr id="3" name="2 Marcador de contenido"/>
          <p:cNvSpPr>
            <a:spLocks noGrp="1"/>
          </p:cNvSpPr>
          <p:nvPr>
            <p:ph idx="1"/>
          </p:nvPr>
        </p:nvSpPr>
        <p:spPr>
          <a:xfrm>
            <a:off x="457200" y="1600200"/>
            <a:ext cx="8401080" cy="4972072"/>
          </a:xfrm>
        </p:spPr>
        <p:txBody>
          <a:bodyPr>
            <a:normAutofit fontScale="70000" lnSpcReduction="20000"/>
          </a:bodyPr>
          <a:lstStyle/>
          <a:p>
            <a:pPr>
              <a:buNone/>
            </a:pPr>
            <a:r>
              <a:rPr lang="es-CO" b="1" dirty="0" smtClean="0">
                <a:solidFill>
                  <a:srgbClr val="FF0000"/>
                </a:solidFill>
              </a:rPr>
              <a:t>Funciones del Presidente como Jefe de Estado</a:t>
            </a:r>
          </a:p>
          <a:p>
            <a:r>
              <a:rPr lang="es-CO" dirty="0" smtClean="0">
                <a:solidFill>
                  <a:schemeClr val="bg1"/>
                </a:solidFill>
              </a:rPr>
              <a:t>Dirigir los destinos de la nación en materia económica y social.</a:t>
            </a:r>
          </a:p>
          <a:p>
            <a:r>
              <a:rPr lang="es-CO" dirty="0" smtClean="0">
                <a:solidFill>
                  <a:schemeClr val="bg1"/>
                </a:solidFill>
              </a:rPr>
              <a:t>Representar al país internacionalmente.</a:t>
            </a:r>
          </a:p>
          <a:p>
            <a:r>
              <a:rPr lang="es-CO" dirty="0" smtClean="0">
                <a:solidFill>
                  <a:schemeClr val="bg1"/>
                </a:solidFill>
              </a:rPr>
              <a:t>Suscribir tratados con otros países.</a:t>
            </a:r>
          </a:p>
          <a:p>
            <a:r>
              <a:rPr lang="es-CO" dirty="0" smtClean="0">
                <a:solidFill>
                  <a:schemeClr val="bg1"/>
                </a:solidFill>
              </a:rPr>
              <a:t>Elegir los embajadores que representarán a Colombia en el exterior.</a:t>
            </a:r>
          </a:p>
          <a:p>
            <a:pPr>
              <a:buNone/>
            </a:pPr>
            <a:r>
              <a:rPr lang="es-CO" b="1" dirty="0" smtClean="0">
                <a:solidFill>
                  <a:srgbClr val="FF0000"/>
                </a:solidFill>
              </a:rPr>
              <a:t>Funciones del Presidente como Jefe de Gobierno</a:t>
            </a:r>
          </a:p>
          <a:p>
            <a:r>
              <a:rPr lang="es-CO" dirty="0" smtClean="0">
                <a:solidFill>
                  <a:schemeClr val="bg1"/>
                </a:solidFill>
              </a:rPr>
              <a:t>Es el encargado de la conducción política del país tanto en el orden nacional como en el internacional.</a:t>
            </a:r>
          </a:p>
          <a:p>
            <a:pPr>
              <a:buNone/>
            </a:pPr>
            <a:r>
              <a:rPr lang="es-CO" b="1" dirty="0" smtClean="0">
                <a:solidFill>
                  <a:srgbClr val="FF0000"/>
                </a:solidFill>
              </a:rPr>
              <a:t>Funciones del Presidente como suprema autoridad administrativa</a:t>
            </a:r>
          </a:p>
          <a:p>
            <a:r>
              <a:rPr lang="es-CO" dirty="0" smtClean="0">
                <a:solidFill>
                  <a:schemeClr val="bg1"/>
                </a:solidFill>
              </a:rPr>
              <a:t>Dictar la ley del Banco de la República.</a:t>
            </a:r>
          </a:p>
          <a:p>
            <a:r>
              <a:rPr lang="es-CO" dirty="0" smtClean="0">
                <a:solidFill>
                  <a:schemeClr val="bg1"/>
                </a:solidFill>
              </a:rPr>
              <a:t>Decidir el Plan nacional de desarrollo y de inversiones públicas.</a:t>
            </a:r>
          </a:p>
          <a:p>
            <a:pPr>
              <a:buNone/>
            </a:pPr>
            <a:r>
              <a:rPr lang="es-CO" b="1" dirty="0" smtClean="0">
                <a:solidFill>
                  <a:srgbClr val="FF0000"/>
                </a:solidFill>
              </a:rPr>
              <a:t>Funciones del Vicepresidente</a:t>
            </a:r>
          </a:p>
          <a:p>
            <a:r>
              <a:rPr lang="es-CO" dirty="0" smtClean="0">
                <a:solidFill>
                  <a:schemeClr val="bg1"/>
                </a:solidFill>
              </a:rPr>
              <a:t>Reemplazar al Presidente durante ausencias temporales o definitivas.</a:t>
            </a:r>
          </a:p>
          <a:p>
            <a:r>
              <a:rPr lang="es-CO" dirty="0" smtClean="0">
                <a:solidFill>
                  <a:schemeClr val="bg1"/>
                </a:solidFill>
              </a:rPr>
              <a:t>Encargarse de tareas especiales encomendadas por el Presidente (por ejemplo del tema de derechos humanos).</a:t>
            </a:r>
          </a:p>
          <a:p>
            <a:endParaRPr lang="es-CO"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71480"/>
            <a:ext cx="8229600" cy="5554683"/>
          </a:xfrm>
        </p:spPr>
        <p:txBody>
          <a:bodyPr>
            <a:normAutofit fontScale="62500" lnSpcReduction="20000"/>
          </a:bodyPr>
          <a:lstStyle/>
          <a:p>
            <a:r>
              <a:rPr lang="es-CO" dirty="0" smtClean="0">
                <a:solidFill>
                  <a:schemeClr val="bg1"/>
                </a:solidFill>
              </a:rPr>
              <a:t>Puede ser nombrado y trabajar en otros cargos públicos.</a:t>
            </a:r>
          </a:p>
          <a:p>
            <a:r>
              <a:rPr lang="es-CO" dirty="0" smtClean="0">
                <a:solidFill>
                  <a:schemeClr val="bg1"/>
                </a:solidFill>
              </a:rPr>
              <a:t>La condición de Vicepresidente es una dignidad y, por lo tanto, no recibe sueldo.</a:t>
            </a:r>
          </a:p>
          <a:p>
            <a:r>
              <a:rPr lang="es-CO" dirty="0" smtClean="0">
                <a:solidFill>
                  <a:schemeClr val="bg1"/>
                </a:solidFill>
              </a:rPr>
              <a:t>No puede ser Ministro delegatario (encargado del mando mientras el Presidente se encuentra ausente).</a:t>
            </a:r>
          </a:p>
          <a:p>
            <a:pPr>
              <a:buNone/>
            </a:pPr>
            <a:r>
              <a:rPr lang="es-CO" b="1" dirty="0" smtClean="0">
                <a:solidFill>
                  <a:srgbClr val="FF0000"/>
                </a:solidFill>
              </a:rPr>
              <a:t>Funciones de los Ministros</a:t>
            </a:r>
          </a:p>
          <a:p>
            <a:r>
              <a:rPr lang="es-CO" dirty="0" smtClean="0">
                <a:solidFill>
                  <a:schemeClr val="bg1"/>
                </a:solidFill>
              </a:rPr>
              <a:t>Servir de voceros del Gobierno ante el Congreso.</a:t>
            </a:r>
          </a:p>
          <a:p>
            <a:r>
              <a:rPr lang="es-CO" dirty="0" smtClean="0">
                <a:solidFill>
                  <a:schemeClr val="bg1"/>
                </a:solidFill>
              </a:rPr>
              <a:t>Presentar proyectos de ley ante el Congreso.</a:t>
            </a:r>
          </a:p>
          <a:p>
            <a:r>
              <a:rPr lang="es-CO" dirty="0" smtClean="0">
                <a:solidFill>
                  <a:schemeClr val="bg1"/>
                </a:solidFill>
              </a:rPr>
              <a:t>Pueden tomar parte en los debates de la Cámara de Representantes.</a:t>
            </a:r>
          </a:p>
          <a:p>
            <a:r>
              <a:rPr lang="es-CO" dirty="0" smtClean="0">
                <a:solidFill>
                  <a:schemeClr val="bg1"/>
                </a:solidFill>
              </a:rPr>
              <a:t>Son los encargados de la administración interna de su respectiva entidad.</a:t>
            </a:r>
          </a:p>
          <a:p>
            <a:pPr>
              <a:buNone/>
            </a:pPr>
            <a:r>
              <a:rPr lang="es-CO" b="1" dirty="0" smtClean="0">
                <a:solidFill>
                  <a:srgbClr val="FF0000"/>
                </a:solidFill>
              </a:rPr>
              <a:t>Funciones de los directores de departamentos administrativos</a:t>
            </a:r>
          </a:p>
          <a:p>
            <a:r>
              <a:rPr lang="es-CO" dirty="0" smtClean="0">
                <a:solidFill>
                  <a:schemeClr val="bg1"/>
                </a:solidFill>
              </a:rPr>
              <a:t>Su función es técnica y administrativa.</a:t>
            </a:r>
          </a:p>
          <a:p>
            <a:r>
              <a:rPr lang="es-CO" dirty="0" smtClean="0">
                <a:solidFill>
                  <a:schemeClr val="bg1"/>
                </a:solidFill>
              </a:rPr>
              <a:t>No van a debates en la Cámara de Representantes.</a:t>
            </a:r>
          </a:p>
          <a:p>
            <a:r>
              <a:rPr lang="es-CO" dirty="0" smtClean="0">
                <a:solidFill>
                  <a:schemeClr val="bg1"/>
                </a:solidFill>
              </a:rPr>
              <a:t>No pueden ser citados por el Congreso.</a:t>
            </a:r>
          </a:p>
          <a:p>
            <a:r>
              <a:rPr lang="es-CO" dirty="0" smtClean="0">
                <a:solidFill>
                  <a:schemeClr val="bg1"/>
                </a:solidFill>
              </a:rPr>
              <a:t>No pueden presentar proyectos de ley.</a:t>
            </a:r>
          </a:p>
          <a:p>
            <a:r>
              <a:rPr lang="es-CO" dirty="0" smtClean="0">
                <a:solidFill>
                  <a:schemeClr val="bg1"/>
                </a:solidFill>
              </a:rPr>
              <a:t>Pueden ser citados a las comisiones del Congreso, siempre y cuando éstas no sean debates políticos, y tan sólo a presentar informes técnicos.</a:t>
            </a:r>
          </a:p>
          <a:p>
            <a:r>
              <a:rPr lang="es-CO" dirty="0" smtClean="0">
                <a:solidFill>
                  <a:schemeClr val="bg1"/>
                </a:solidFill>
              </a:rPr>
              <a:t>Algunas de estas entidades son el DAMA, el DANE, el DAS, y ANCOR.</a:t>
            </a:r>
          </a:p>
          <a:p>
            <a:endParaRPr lang="es-CO"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CO" dirty="0" smtClean="0">
                <a:latin typeface="Baskerville Old Face" pitchFamily="18" charset="0"/>
              </a:rPr>
              <a:t>El poder judicial</a:t>
            </a:r>
            <a:endParaRPr lang="es-CO" dirty="0">
              <a:latin typeface="Baskerville Old Face" pitchFamily="18" charset="0"/>
            </a:endParaRPr>
          </a:p>
        </p:txBody>
      </p:sp>
      <p:sp>
        <p:nvSpPr>
          <p:cNvPr id="3" name="2 Marcador de contenido"/>
          <p:cNvSpPr>
            <a:spLocks noGrp="1"/>
          </p:cNvSpPr>
          <p:nvPr>
            <p:ph idx="1"/>
          </p:nvPr>
        </p:nvSpPr>
        <p:spPr>
          <a:xfrm>
            <a:off x="457200" y="1600200"/>
            <a:ext cx="8229600" cy="4900634"/>
          </a:xfrm>
          <a:ln>
            <a:noFill/>
          </a:ln>
        </p:spPr>
        <p:txBody>
          <a:bodyPr>
            <a:normAutofit fontScale="85000" lnSpcReduction="20000"/>
          </a:bodyPr>
          <a:lstStyle/>
          <a:p>
            <a:r>
              <a:rPr lang="es-CO" dirty="0" smtClean="0">
                <a:solidFill>
                  <a:schemeClr val="bg1"/>
                </a:solidFill>
              </a:rPr>
              <a:t>El poder judicial de Colombia a partir de la Constitución Política de 1991 es conformado por la Corte Suprema de Justicia, la Corte Constitucional, el Consejo de Estado, el Consejo Superior de la Judicatura, así como los tribunales y juzgados. La Fiscalía General de la Nación, que a pesar de ejercer como ente acusador, es también considerada parte del poder judicial.</a:t>
            </a:r>
          </a:p>
          <a:p>
            <a:r>
              <a:rPr lang="es-CO" dirty="0" smtClean="0">
                <a:solidFill>
                  <a:schemeClr val="bg1"/>
                </a:solidFill>
              </a:rPr>
              <a:t>El poder judicial se encarga de administrar justicia. Por lo tanto, tiene la función de aplicar leyes y apoyar la solución de conflictos que se presenten en la comunidad. Su funcionamiento es descentralizado y autónomo en las diferentes entidades territoriales del país.</a:t>
            </a:r>
            <a:endParaRPr lang="es-CO"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r>
              <a:rPr lang="es-CO" dirty="0" smtClean="0">
                <a:latin typeface="Algerian" pitchFamily="82" charset="0"/>
              </a:rPr>
              <a:t>Fiscalía y corte suprema de justicia</a:t>
            </a:r>
            <a:endParaRPr lang="es-CO" dirty="0">
              <a:latin typeface="Algerian" pitchFamily="82" charset="0"/>
            </a:endParaRPr>
          </a:p>
        </p:txBody>
      </p:sp>
      <p:pic>
        <p:nvPicPr>
          <p:cNvPr id="7" name="6 Marcador de contenido" descr="images.jpg"/>
          <p:cNvPicPr>
            <a:picLocks noGrp="1" noChangeAspect="1"/>
          </p:cNvPicPr>
          <p:nvPr>
            <p:ph sz="half" idx="1"/>
          </p:nvPr>
        </p:nvPicPr>
        <p:blipFill>
          <a:blip r:embed="rId2"/>
          <a:stretch>
            <a:fillRect/>
          </a:stretch>
        </p:blipFill>
        <p:spPr>
          <a:xfrm>
            <a:off x="571472" y="1785926"/>
            <a:ext cx="3500462" cy="4572032"/>
          </a:xfrm>
        </p:spPr>
      </p:pic>
      <p:pic>
        <p:nvPicPr>
          <p:cNvPr id="10" name="9 Marcador de contenido" descr="images.jpg"/>
          <p:cNvPicPr>
            <a:picLocks noGrp="1" noChangeAspect="1"/>
          </p:cNvPicPr>
          <p:nvPr>
            <p:ph sz="half" idx="2"/>
          </p:nvPr>
        </p:nvPicPr>
        <p:blipFill>
          <a:blip r:embed="rId3"/>
          <a:stretch>
            <a:fillRect/>
          </a:stretch>
        </p:blipFill>
        <p:spPr>
          <a:xfrm>
            <a:off x="4500562" y="1785926"/>
            <a:ext cx="3929090" cy="4572032"/>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dirty="0" smtClean="0">
                <a:latin typeface="Algerian" pitchFamily="82" charset="0"/>
              </a:rPr>
              <a:t>Funciones del poder judicial</a:t>
            </a:r>
            <a:endParaRPr lang="es-CO" dirty="0">
              <a:latin typeface="Algerian" pitchFamily="82" charset="0"/>
            </a:endParaRPr>
          </a:p>
        </p:txBody>
      </p:sp>
      <p:sp>
        <p:nvSpPr>
          <p:cNvPr id="3" name="2 Marcador de contenido"/>
          <p:cNvSpPr>
            <a:spLocks noGrp="1"/>
          </p:cNvSpPr>
          <p:nvPr>
            <p:ph idx="1"/>
          </p:nvPr>
        </p:nvSpPr>
        <p:spPr>
          <a:xfrm>
            <a:off x="457200" y="1600200"/>
            <a:ext cx="8229600" cy="5043510"/>
          </a:xfrm>
        </p:spPr>
        <p:txBody>
          <a:bodyPr>
            <a:normAutofit fontScale="47500" lnSpcReduction="20000"/>
          </a:bodyPr>
          <a:lstStyle/>
          <a:p>
            <a:pPr>
              <a:buNone/>
            </a:pPr>
            <a:r>
              <a:rPr lang="es-CO" b="1" dirty="0" smtClean="0">
                <a:solidFill>
                  <a:srgbClr val="FF0000"/>
                </a:solidFill>
              </a:rPr>
              <a:t>Altas Cortes</a:t>
            </a:r>
          </a:p>
          <a:p>
            <a:r>
              <a:rPr lang="es-CO" dirty="0" smtClean="0">
                <a:solidFill>
                  <a:schemeClr val="bg1"/>
                </a:solidFill>
              </a:rPr>
              <a:t>Ejercen el poder judicial de Colombia por mandato de la Constitución. Todas están </a:t>
            </a:r>
            <a:r>
              <a:rPr lang="es-CO" dirty="0" err="1" smtClean="0">
                <a:solidFill>
                  <a:schemeClr val="bg1"/>
                </a:solidFill>
              </a:rPr>
              <a:t>fisicamente</a:t>
            </a:r>
            <a:r>
              <a:rPr lang="es-CO" dirty="0" smtClean="0">
                <a:solidFill>
                  <a:schemeClr val="bg1"/>
                </a:solidFill>
              </a:rPr>
              <a:t> ubicadas en el Palacio de Justicia en la Plaza de </a:t>
            </a:r>
            <a:r>
              <a:rPr lang="es-CO" dirty="0" err="1" smtClean="0">
                <a:solidFill>
                  <a:schemeClr val="bg1"/>
                </a:solidFill>
              </a:rPr>
              <a:t>Bolivar</a:t>
            </a:r>
            <a:r>
              <a:rPr lang="es-CO" dirty="0" smtClean="0">
                <a:solidFill>
                  <a:schemeClr val="bg1"/>
                </a:solidFill>
              </a:rPr>
              <a:t> (Parque principal) de Bogotá</a:t>
            </a:r>
          </a:p>
          <a:p>
            <a:pPr>
              <a:buNone/>
            </a:pPr>
            <a:r>
              <a:rPr lang="es-CO" b="1" dirty="0" smtClean="0">
                <a:solidFill>
                  <a:srgbClr val="FF0000"/>
                </a:solidFill>
              </a:rPr>
              <a:t>Corte Constitucional</a:t>
            </a:r>
          </a:p>
          <a:p>
            <a:r>
              <a:rPr lang="es-CO" i="1" dirty="0" smtClean="0">
                <a:solidFill>
                  <a:schemeClr val="bg1"/>
                </a:solidFill>
              </a:rPr>
              <a:t>Artículo principal: Corte Constitucional de Colombia</a:t>
            </a:r>
            <a:endParaRPr lang="es-CO" dirty="0" smtClean="0">
              <a:solidFill>
                <a:schemeClr val="bg1"/>
              </a:solidFill>
            </a:endParaRPr>
          </a:p>
          <a:p>
            <a:r>
              <a:rPr lang="es-CO" dirty="0" smtClean="0">
                <a:solidFill>
                  <a:schemeClr val="bg1"/>
                </a:solidFill>
              </a:rPr>
              <a:t>Resguarda la Constitución.</a:t>
            </a:r>
          </a:p>
          <a:p>
            <a:r>
              <a:rPr lang="es-CO" dirty="0" smtClean="0">
                <a:solidFill>
                  <a:schemeClr val="bg1"/>
                </a:solidFill>
              </a:rPr>
              <a:t>Decide sobre la constitucionalidad de leyes o decretos con fuerza de tales.</a:t>
            </a:r>
          </a:p>
          <a:p>
            <a:r>
              <a:rPr lang="es-CO" dirty="0" smtClean="0">
                <a:solidFill>
                  <a:schemeClr val="bg1"/>
                </a:solidFill>
              </a:rPr>
              <a:t>Revisa los fallos de tutela.</a:t>
            </a:r>
          </a:p>
          <a:p>
            <a:r>
              <a:rPr lang="es-CO" dirty="0" smtClean="0">
                <a:solidFill>
                  <a:schemeClr val="bg1"/>
                </a:solidFill>
              </a:rPr>
              <a:t>Está conformada por nueve magistrados que ejercen durante un periodo de ocho años.</a:t>
            </a:r>
          </a:p>
          <a:p>
            <a:r>
              <a:rPr lang="es-CO" dirty="0" smtClean="0">
                <a:solidFill>
                  <a:schemeClr val="bg1"/>
                </a:solidFill>
              </a:rPr>
              <a:t>A éstos los elige el Senado a partir de sendas ternas enviadas por el Consejo de Estado, la Corte Suprema de Justicia y el Presidente (sendas ternas: cada uno propone un candidato).</a:t>
            </a:r>
          </a:p>
          <a:p>
            <a:pPr>
              <a:buNone/>
            </a:pPr>
            <a:r>
              <a:rPr lang="es-CO" b="1" dirty="0" smtClean="0">
                <a:solidFill>
                  <a:srgbClr val="FF0000"/>
                </a:solidFill>
              </a:rPr>
              <a:t>Corte Suprema de Justicia</a:t>
            </a:r>
          </a:p>
          <a:p>
            <a:r>
              <a:rPr lang="es-CO" i="1" dirty="0" smtClean="0">
                <a:solidFill>
                  <a:schemeClr val="bg1"/>
                </a:solidFill>
              </a:rPr>
              <a:t>Artículo principal: Corte Suprema de Justicia de Colombia</a:t>
            </a:r>
            <a:endParaRPr lang="es-CO" dirty="0" smtClean="0">
              <a:solidFill>
                <a:schemeClr val="bg1"/>
              </a:solidFill>
            </a:endParaRPr>
          </a:p>
          <a:p>
            <a:r>
              <a:rPr lang="es-CO" dirty="0" smtClean="0">
                <a:solidFill>
                  <a:schemeClr val="bg1"/>
                </a:solidFill>
              </a:rPr>
              <a:t>Está conformada por veintitrés magistrados que ejercen durante ocho años.</a:t>
            </a:r>
          </a:p>
          <a:p>
            <a:r>
              <a:rPr lang="es-CO" dirty="0" smtClean="0">
                <a:solidFill>
                  <a:schemeClr val="bg1"/>
                </a:solidFill>
              </a:rPr>
              <a:t>Se divide en tres salas de casación (Civil-Agraria, Laboral y Penal).</a:t>
            </a:r>
          </a:p>
          <a:p>
            <a:r>
              <a:rPr lang="es-CO" dirty="0" smtClean="0">
                <a:solidFill>
                  <a:schemeClr val="bg1"/>
                </a:solidFill>
              </a:rPr>
              <a:t>Cabeza de la jurisdicción ordinaria (regula conflictos entre particulares).</a:t>
            </a:r>
          </a:p>
          <a:p>
            <a:r>
              <a:rPr lang="es-CO" dirty="0" smtClean="0">
                <a:solidFill>
                  <a:schemeClr val="bg1"/>
                </a:solidFill>
              </a:rPr>
              <a:t>Juzga al Presidente y a los altos funcionarios.</a:t>
            </a:r>
          </a:p>
          <a:p>
            <a:r>
              <a:rPr lang="es-CO" dirty="0" smtClean="0">
                <a:solidFill>
                  <a:schemeClr val="bg1"/>
                </a:solidFill>
              </a:rPr>
              <a:t>Investiga y juzga a los miembros del Congreso.</a:t>
            </a:r>
          </a:p>
          <a:p>
            <a:r>
              <a:rPr lang="es-CO" dirty="0" smtClean="0">
                <a:solidFill>
                  <a:schemeClr val="bg1"/>
                </a:solidFill>
              </a:rPr>
              <a:t>Se da su propio reglamento.</a:t>
            </a:r>
          </a:p>
          <a:p>
            <a:r>
              <a:rPr lang="es-CO" dirty="0" smtClean="0">
                <a:solidFill>
                  <a:schemeClr val="bg1"/>
                </a:solidFill>
              </a:rPr>
              <a:t>Conoce de todos los negocios contenciosos de los agentes diplomáticos acreditados ante el Gobierno.</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71480"/>
            <a:ext cx="8229600" cy="5929354"/>
          </a:xfrm>
        </p:spPr>
        <p:txBody>
          <a:bodyPr>
            <a:normAutofit fontScale="40000" lnSpcReduction="20000"/>
          </a:bodyPr>
          <a:lstStyle/>
          <a:p>
            <a:pPr>
              <a:buNone/>
            </a:pPr>
            <a:r>
              <a:rPr lang="es-CO" sz="4300" b="1" dirty="0" smtClean="0">
                <a:solidFill>
                  <a:srgbClr val="FF0000"/>
                </a:solidFill>
              </a:rPr>
              <a:t>Consejo de Estado</a:t>
            </a:r>
          </a:p>
          <a:p>
            <a:r>
              <a:rPr lang="es-CO" sz="4300" i="1" dirty="0" smtClean="0">
                <a:solidFill>
                  <a:schemeClr val="bg1"/>
                </a:solidFill>
              </a:rPr>
              <a:t>Artículo principal: Consejo de Estado de Colombia</a:t>
            </a:r>
            <a:endParaRPr lang="es-CO" sz="4300" dirty="0" smtClean="0">
              <a:solidFill>
                <a:schemeClr val="bg1"/>
              </a:solidFill>
            </a:endParaRPr>
          </a:p>
          <a:p>
            <a:r>
              <a:rPr lang="es-CO" sz="4300" dirty="0" smtClean="0">
                <a:solidFill>
                  <a:schemeClr val="bg1"/>
                </a:solidFill>
              </a:rPr>
              <a:t>Está conformado por veintisiete magistrados que ejercen durante ocho años.</a:t>
            </a:r>
          </a:p>
          <a:p>
            <a:r>
              <a:rPr lang="es-CO" sz="4300" dirty="0" smtClean="0">
                <a:solidFill>
                  <a:schemeClr val="bg1"/>
                </a:solidFill>
              </a:rPr>
              <a:t>Regula los conflictos entre los particulares y el Estado.</a:t>
            </a:r>
          </a:p>
          <a:p>
            <a:pPr>
              <a:buNone/>
            </a:pPr>
            <a:r>
              <a:rPr lang="es-CO" sz="4300" b="1" dirty="0" smtClean="0">
                <a:solidFill>
                  <a:srgbClr val="FF0000"/>
                </a:solidFill>
              </a:rPr>
              <a:t>Consejo Superior de la Judicatura</a:t>
            </a:r>
          </a:p>
          <a:p>
            <a:r>
              <a:rPr lang="es-CO" sz="4300" i="1" dirty="0" smtClean="0">
                <a:solidFill>
                  <a:schemeClr val="bg1"/>
                </a:solidFill>
              </a:rPr>
              <a:t>Artículo principal: Consejo Superior de la Judicatura de Colombia</a:t>
            </a:r>
            <a:endParaRPr lang="es-CO" sz="4300" dirty="0" smtClean="0">
              <a:solidFill>
                <a:schemeClr val="bg1"/>
              </a:solidFill>
            </a:endParaRPr>
          </a:p>
          <a:p>
            <a:r>
              <a:rPr lang="es-CO" sz="4300" dirty="0" smtClean="0">
                <a:solidFill>
                  <a:schemeClr val="bg1"/>
                </a:solidFill>
              </a:rPr>
              <a:t>Está conformado por trece magistrados. Administra los recursos de la rama judicial.</a:t>
            </a:r>
          </a:p>
          <a:p>
            <a:r>
              <a:rPr lang="es-CO" sz="4300" dirty="0" smtClean="0">
                <a:solidFill>
                  <a:schemeClr val="bg1"/>
                </a:solidFill>
              </a:rPr>
              <a:t>Sala administrativa</a:t>
            </a:r>
          </a:p>
          <a:p>
            <a:r>
              <a:rPr lang="es-CO" sz="4300" dirty="0" smtClean="0">
                <a:solidFill>
                  <a:schemeClr val="bg1"/>
                </a:solidFill>
              </a:rPr>
              <a:t>Administra recursos.</a:t>
            </a:r>
          </a:p>
          <a:p>
            <a:r>
              <a:rPr lang="es-CO" sz="4300" dirty="0" smtClean="0">
                <a:solidFill>
                  <a:schemeClr val="bg1"/>
                </a:solidFill>
              </a:rPr>
              <a:t>Sala disciplinaria</a:t>
            </a:r>
          </a:p>
          <a:p>
            <a:r>
              <a:rPr lang="es-CO" sz="4300" dirty="0" smtClean="0">
                <a:solidFill>
                  <a:schemeClr val="bg1"/>
                </a:solidFill>
              </a:rPr>
              <a:t>Regula la conducta y función de los abogados litigantes y de los funcionarios de la rama judicial.</a:t>
            </a:r>
          </a:p>
          <a:p>
            <a:pPr>
              <a:buNone/>
            </a:pPr>
            <a:r>
              <a:rPr lang="es-CO" sz="4300" b="1" dirty="0" smtClean="0">
                <a:solidFill>
                  <a:srgbClr val="FF0000"/>
                </a:solidFill>
              </a:rPr>
              <a:t>Fiscalía General de la Nación</a:t>
            </a:r>
          </a:p>
          <a:p>
            <a:r>
              <a:rPr lang="es-CO" sz="4300" i="1" dirty="0" smtClean="0">
                <a:solidFill>
                  <a:schemeClr val="bg1"/>
                </a:solidFill>
              </a:rPr>
              <a:t>Artículo principal: Fiscalía General de la Nación de Colombia</a:t>
            </a:r>
            <a:endParaRPr lang="es-CO" sz="4300" dirty="0" smtClean="0">
              <a:solidFill>
                <a:schemeClr val="bg1"/>
              </a:solidFill>
            </a:endParaRPr>
          </a:p>
          <a:p>
            <a:r>
              <a:rPr lang="es-CO" sz="4300" dirty="0" smtClean="0">
                <a:solidFill>
                  <a:schemeClr val="bg1"/>
                </a:solidFill>
              </a:rPr>
              <a:t>Investiga y acusa.</a:t>
            </a:r>
          </a:p>
          <a:p>
            <a:r>
              <a:rPr lang="es-CO" sz="4300" dirty="0" smtClean="0">
                <a:solidFill>
                  <a:schemeClr val="bg1"/>
                </a:solidFill>
              </a:rPr>
              <a:t>El Fiscal es elegido por la Corte Suprema de Justicia de entre una terna de candidatos enviada por el Presidente.</a:t>
            </a:r>
          </a:p>
          <a:p>
            <a:r>
              <a:rPr lang="es-CO" sz="4300" dirty="0" smtClean="0">
                <a:solidFill>
                  <a:schemeClr val="bg1"/>
                </a:solidFill>
              </a:rPr>
              <a:t>Tiene fiscales delegados en cada departamento, en municipios principales y ante la Corte Suprema.</a:t>
            </a:r>
          </a:p>
          <a:p>
            <a:r>
              <a:rPr lang="es-CO" sz="4300" dirty="0" smtClean="0">
                <a:solidFill>
                  <a:schemeClr val="bg1"/>
                </a:solidFill>
              </a:rPr>
              <a:t>Lleva a cabo los procesos penales, en los que primero se realiza la indagación preliminar, luego la investigación o instrucción y, finalmente, califica el mérito del sumario juicio; es decir, acusa o exime.</a:t>
            </a:r>
          </a:p>
          <a:p>
            <a:endParaRPr lang="es-CO" dirty="0" smtClean="0">
              <a:solidFill>
                <a:schemeClr val="bg1"/>
              </a:solidFill>
            </a:endParaRPr>
          </a:p>
          <a:p>
            <a:endParaRPr lang="es-CO"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normAutofit fontScale="70000" lnSpcReduction="20000"/>
          </a:bodyPr>
          <a:lstStyle/>
          <a:p>
            <a:pPr>
              <a:buNone/>
            </a:pPr>
            <a:r>
              <a:rPr lang="es-CO" b="1" dirty="0" smtClean="0">
                <a:solidFill>
                  <a:srgbClr val="FF0000"/>
                </a:solidFill>
              </a:rPr>
              <a:t>Jurisdicción Ordinaria</a:t>
            </a:r>
          </a:p>
          <a:p>
            <a:r>
              <a:rPr lang="es-CO" dirty="0" smtClean="0">
                <a:solidFill>
                  <a:schemeClr val="bg1"/>
                </a:solidFill>
              </a:rPr>
              <a:t>Corte Suprema de Justicia</a:t>
            </a:r>
          </a:p>
          <a:p>
            <a:r>
              <a:rPr lang="es-CO" dirty="0" smtClean="0">
                <a:solidFill>
                  <a:schemeClr val="bg1"/>
                </a:solidFill>
              </a:rPr>
              <a:t>Tribunales Superiores de Distrito Judicial</a:t>
            </a:r>
          </a:p>
          <a:p>
            <a:r>
              <a:rPr lang="es-CO" dirty="0" smtClean="0">
                <a:solidFill>
                  <a:schemeClr val="bg1"/>
                </a:solidFill>
              </a:rPr>
              <a:t>Juzgados del Circuito</a:t>
            </a:r>
          </a:p>
          <a:p>
            <a:r>
              <a:rPr lang="es-CO" dirty="0" smtClean="0">
                <a:solidFill>
                  <a:schemeClr val="bg1"/>
                </a:solidFill>
              </a:rPr>
              <a:t>Juzgados Penales especializados</a:t>
            </a:r>
          </a:p>
          <a:p>
            <a:r>
              <a:rPr lang="es-CO" dirty="0" smtClean="0">
                <a:solidFill>
                  <a:schemeClr val="bg1"/>
                </a:solidFill>
              </a:rPr>
              <a:t>Juzgados de Familia</a:t>
            </a:r>
          </a:p>
          <a:p>
            <a:r>
              <a:rPr lang="es-CO" dirty="0" smtClean="0">
                <a:solidFill>
                  <a:schemeClr val="bg1"/>
                </a:solidFill>
              </a:rPr>
              <a:t>Juzgados Municipales</a:t>
            </a:r>
          </a:p>
          <a:p>
            <a:r>
              <a:rPr lang="es-CO" dirty="0" smtClean="0">
                <a:solidFill>
                  <a:schemeClr val="bg1"/>
                </a:solidFill>
              </a:rPr>
              <a:t>Juzgados Promiscuos</a:t>
            </a:r>
          </a:p>
          <a:p>
            <a:pPr>
              <a:buNone/>
            </a:pPr>
            <a:r>
              <a:rPr lang="es-CO" b="1" dirty="0" smtClean="0">
                <a:solidFill>
                  <a:srgbClr val="FF0000"/>
                </a:solidFill>
              </a:rPr>
              <a:t>Jurisdicción Contencioso Administrativa</a:t>
            </a:r>
          </a:p>
          <a:p>
            <a:r>
              <a:rPr lang="es-CO" dirty="0" smtClean="0">
                <a:solidFill>
                  <a:schemeClr val="bg1"/>
                </a:solidFill>
              </a:rPr>
              <a:t>Consejo de Estado</a:t>
            </a:r>
          </a:p>
          <a:p>
            <a:r>
              <a:rPr lang="es-CO" dirty="0" smtClean="0">
                <a:solidFill>
                  <a:schemeClr val="bg1"/>
                </a:solidFill>
              </a:rPr>
              <a:t>Tribunales Contencioso-Administrativos</a:t>
            </a:r>
          </a:p>
          <a:p>
            <a:r>
              <a:rPr lang="es-CO" dirty="0" smtClean="0">
                <a:solidFill>
                  <a:schemeClr val="bg1"/>
                </a:solidFill>
              </a:rPr>
              <a:t>Juzgados Administrativos</a:t>
            </a:r>
          </a:p>
          <a:p>
            <a:pPr>
              <a:buNone/>
            </a:pPr>
            <a:r>
              <a:rPr lang="es-CO" b="1" dirty="0" smtClean="0">
                <a:solidFill>
                  <a:srgbClr val="FF0000"/>
                </a:solidFill>
              </a:rPr>
              <a:t>Jurisdicción disciplinaria</a:t>
            </a:r>
          </a:p>
          <a:p>
            <a:r>
              <a:rPr lang="es-CO" dirty="0" smtClean="0">
                <a:solidFill>
                  <a:schemeClr val="bg1"/>
                </a:solidFill>
              </a:rPr>
              <a:t>Consejo Superior de la Judicatura</a:t>
            </a:r>
          </a:p>
          <a:p>
            <a:r>
              <a:rPr lang="es-CO" dirty="0" smtClean="0">
                <a:solidFill>
                  <a:schemeClr val="bg1"/>
                </a:solidFill>
              </a:rPr>
              <a:t>Consejos Seccionales de la Judicatura</a:t>
            </a:r>
          </a:p>
          <a:p>
            <a:endParaRPr lang="es-CO" dirty="0" smtClean="0"/>
          </a:p>
          <a:p>
            <a:endParaRPr lang="es-CO"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CO" sz="8000" dirty="0" smtClean="0">
                <a:solidFill>
                  <a:schemeClr val="bg1"/>
                </a:solidFill>
                <a:latin typeface="Algerian" pitchFamily="82" charset="0"/>
              </a:rPr>
              <a:t>Gracias por su atención prestada</a:t>
            </a:r>
            <a:endParaRPr lang="es-CO" sz="8000" dirty="0">
              <a:solidFill>
                <a:schemeClr val="bg1"/>
              </a:solidFill>
              <a:latin typeface="Algerian" pitchFamily="82"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rgbClr val="FFFFFF"/>
            </a:gs>
            <a:gs pos="7001">
              <a:srgbClr val="E6E6E6"/>
            </a:gs>
            <a:gs pos="32001">
              <a:srgbClr val="7D8496"/>
            </a:gs>
            <a:gs pos="47000">
              <a:srgbClr val="E6E6E6"/>
            </a:gs>
            <a:gs pos="85001">
              <a:srgbClr val="7D8496"/>
            </a:gs>
            <a:gs pos="100000">
              <a:srgbClr val="E6E6E6"/>
            </a:gs>
          </a:gsLst>
          <a:lin ang="5400000" scaled="0"/>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latin typeface="Algerian" pitchFamily="82" charset="0"/>
              </a:rPr>
              <a:t>El Estado Colombiano</a:t>
            </a:r>
            <a:endParaRPr lang="es-CO" dirty="0">
              <a:latin typeface="Algerian" pitchFamily="82" charset="0"/>
            </a:endParaRPr>
          </a:p>
        </p:txBody>
      </p:sp>
      <p:sp>
        <p:nvSpPr>
          <p:cNvPr id="3" name="2 Marcador de contenido"/>
          <p:cNvSpPr>
            <a:spLocks noGrp="1"/>
          </p:cNvSpPr>
          <p:nvPr>
            <p:ph idx="1"/>
          </p:nvPr>
        </p:nvSpPr>
        <p:spPr>
          <a:xfrm>
            <a:off x="457200" y="1600200"/>
            <a:ext cx="8229600" cy="4686320"/>
          </a:xfrm>
        </p:spPr>
        <p:txBody>
          <a:bodyPr>
            <a:normAutofit fontScale="70000" lnSpcReduction="20000"/>
          </a:bodyPr>
          <a:lstStyle/>
          <a:p>
            <a:r>
              <a:rPr lang="es-CO" dirty="0" smtClean="0">
                <a:cs typeface="Arial" pitchFamily="34" charset="0"/>
              </a:rPr>
              <a:t>La </a:t>
            </a:r>
            <a:r>
              <a:rPr lang="es-CO" b="1" dirty="0" smtClean="0">
                <a:cs typeface="Arial" pitchFamily="34" charset="0"/>
              </a:rPr>
              <a:t>República de Colombia</a:t>
            </a:r>
            <a:r>
              <a:rPr lang="es-CO" dirty="0" smtClean="0">
                <a:cs typeface="Arial" pitchFamily="34" charset="0"/>
              </a:rPr>
              <a:t> es una república presidencialista, y un estado unitario con separación de poderes ejecutivo, legislativo y judicial.</a:t>
            </a:r>
          </a:p>
          <a:p>
            <a:r>
              <a:rPr lang="es-CO" dirty="0" smtClean="0">
                <a:cs typeface="Arial" pitchFamily="34" charset="0"/>
              </a:rPr>
              <a:t>La Constitución política vigente fue proclamada el 5 de julio de 1991.</a:t>
            </a:r>
          </a:p>
          <a:p>
            <a:r>
              <a:rPr lang="es-CO" dirty="0" smtClean="0">
                <a:cs typeface="Arial" pitchFamily="34" charset="0"/>
              </a:rPr>
              <a:t>El Presidente de la República es a la vez Jefe de Estado, Jefe de Gobierno y Jefe de la administración nacional. El presidente actual es Juan Manuel Santos que fue elegido por el período de 7 de agosto de 2010 al 7 de agosto de 2014.</a:t>
            </a:r>
          </a:p>
          <a:p>
            <a:r>
              <a:rPr lang="es-CO" dirty="0" smtClean="0">
                <a:cs typeface="Arial" pitchFamily="34" charset="0"/>
              </a:rPr>
              <a:t>El Presidente de la República, los gobernadores departamentales y alcaldes municipales, los congresistas, diputados departamentales y concejales municipales son elegidos por voto popular. Son aptos para votar todos los colombianos mayores de 18 años que no cuenten con impedimento. Son impedimento pertenecer a las Fuerzas Armadas o estar cumpliendo una condena penal.</a:t>
            </a:r>
          </a:p>
          <a:p>
            <a:endParaRPr lang="es-CO"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pPr algn="l"/>
            <a:r>
              <a:rPr lang="es-CO" dirty="0" smtClean="0">
                <a:latin typeface="Algerian" pitchFamily="82" charset="0"/>
              </a:rPr>
              <a:t>Sistemas políticos</a:t>
            </a:r>
            <a:endParaRPr lang="es-CO" dirty="0">
              <a:latin typeface="Algerian" pitchFamily="82" charset="0"/>
            </a:endParaRPr>
          </a:p>
        </p:txBody>
      </p:sp>
      <p:sp>
        <p:nvSpPr>
          <p:cNvPr id="3" name="2 Marcador de contenido"/>
          <p:cNvSpPr>
            <a:spLocks noGrp="1"/>
          </p:cNvSpPr>
          <p:nvPr>
            <p:ph idx="1"/>
          </p:nvPr>
        </p:nvSpPr>
        <p:spPr>
          <a:xfrm>
            <a:off x="457200" y="1600200"/>
            <a:ext cx="8229600" cy="4972072"/>
          </a:xfrm>
        </p:spPr>
        <p:txBody>
          <a:bodyPr numCol="2">
            <a:normAutofit fontScale="62500" lnSpcReduction="20000"/>
          </a:bodyPr>
          <a:lstStyle/>
          <a:p>
            <a:endParaRPr lang="es-CO" sz="3800" dirty="0" smtClean="0">
              <a:solidFill>
                <a:schemeClr val="bg1"/>
              </a:solidFill>
            </a:endParaRPr>
          </a:p>
          <a:p>
            <a:pPr>
              <a:buFont typeface="Wingdings" pitchFamily="2" charset="2"/>
              <a:buChar char="Ø"/>
            </a:pPr>
            <a:r>
              <a:rPr lang="es-CO" sz="3800" dirty="0" smtClean="0">
                <a:solidFill>
                  <a:schemeClr val="bg1"/>
                </a:solidFill>
              </a:rPr>
              <a:t>El sistema político colombiano esta conformado por un conjunto de partidos y movimientos políticos. Dichas organizaciones interpretan los intereses de diferentes sectores del país que buscan acceder a los cargos de representación para influir en la definición de políticas y planes de desarrollo.</a:t>
            </a:r>
          </a:p>
          <a:p>
            <a:pPr>
              <a:buFont typeface="Wingdings" pitchFamily="2" charset="2"/>
              <a:buChar char="Ø"/>
            </a:pPr>
            <a:endParaRPr lang="es-CO" sz="3800" dirty="0">
              <a:solidFill>
                <a:schemeClr val="bg1"/>
              </a:solidFill>
            </a:endParaRPr>
          </a:p>
          <a:p>
            <a:pPr>
              <a:buFont typeface="Wingdings" pitchFamily="2" charset="2"/>
              <a:buChar char="Ø"/>
            </a:pPr>
            <a:endParaRPr lang="es-CO" sz="3800" dirty="0" smtClean="0">
              <a:solidFill>
                <a:schemeClr val="bg1"/>
              </a:solidFill>
            </a:endParaRPr>
          </a:p>
          <a:p>
            <a:pPr>
              <a:buFont typeface="Wingdings" pitchFamily="2" charset="2"/>
              <a:buChar char="Ø"/>
            </a:pPr>
            <a:endParaRPr lang="es-CO" sz="3800" dirty="0" smtClean="0">
              <a:solidFill>
                <a:schemeClr val="bg1"/>
              </a:solidFill>
            </a:endParaRPr>
          </a:p>
          <a:p>
            <a:pPr>
              <a:buFont typeface="Wingdings" pitchFamily="2" charset="2"/>
              <a:buChar char="Ø"/>
            </a:pPr>
            <a:endParaRPr lang="es-CO" sz="3800" dirty="0" smtClean="0">
              <a:solidFill>
                <a:schemeClr val="bg1"/>
              </a:solidFill>
            </a:endParaRPr>
          </a:p>
          <a:p>
            <a:pPr>
              <a:buFont typeface="Wingdings" pitchFamily="2" charset="2"/>
              <a:buChar char="Ø"/>
            </a:pPr>
            <a:r>
              <a:rPr lang="es-CO" sz="3800" dirty="0" smtClean="0">
                <a:solidFill>
                  <a:schemeClr val="bg1"/>
                </a:solidFill>
              </a:rPr>
              <a:t>Como todo sistema político el de Colombia cuenta con unos principios y reglas básico de actuación, condensados en la </a:t>
            </a:r>
            <a:r>
              <a:rPr lang="es-CO" sz="3800" dirty="0">
                <a:solidFill>
                  <a:schemeClr val="bg1"/>
                </a:solidFill>
              </a:rPr>
              <a:t>C</a:t>
            </a:r>
            <a:r>
              <a:rPr lang="es-CO" sz="3800" dirty="0" smtClean="0">
                <a:solidFill>
                  <a:schemeClr val="bg1"/>
                </a:solidFill>
              </a:rPr>
              <a:t>onstitución Política.</a:t>
            </a:r>
          </a:p>
          <a:p>
            <a:pPr>
              <a:buFont typeface="Wingdings" pitchFamily="2" charset="2"/>
              <a:buChar char="Ø"/>
            </a:pPr>
            <a:endParaRPr lang="es-CO" sz="3800" dirty="0">
              <a:solidFill>
                <a:schemeClr val="bg1"/>
              </a:solidFill>
            </a:endParaRPr>
          </a:p>
          <a:p>
            <a:pPr>
              <a:buFont typeface="Wingdings" pitchFamily="2" charset="2"/>
              <a:buChar char="Ø"/>
            </a:pPr>
            <a:r>
              <a:rPr lang="es-CO" sz="3800" dirty="0" smtClean="0">
                <a:solidFill>
                  <a:schemeClr val="bg1"/>
                </a:solidFill>
              </a:rPr>
              <a:t>Colombia tiene un sistema político republicano, democrático y representativo. La Constitución establece la división de poderes: legislativo, ejecutivo y judicial. </a:t>
            </a:r>
            <a:r>
              <a:rPr lang="es-CO" dirty="0" smtClean="0">
                <a:solidFill>
                  <a:schemeClr val="bg1"/>
                </a:solidFill>
              </a:rPr>
              <a:t/>
            </a:r>
            <a:br>
              <a:rPr lang="es-CO" dirty="0" smtClean="0">
                <a:solidFill>
                  <a:schemeClr val="bg1"/>
                </a:solidFill>
              </a:rPr>
            </a:br>
            <a:endParaRPr lang="es-CO"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estado colombiano.jpg"/>
          <p:cNvPicPr>
            <a:picLocks noGrp="1" noChangeAspect="1"/>
          </p:cNvPicPr>
          <p:nvPr>
            <p:ph idx="1"/>
          </p:nvPr>
        </p:nvPicPr>
        <p:blipFill>
          <a:blip r:embed="rId2"/>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solidFill>
                  <a:schemeClr val="bg1"/>
                </a:solidFill>
                <a:latin typeface="Algerian" pitchFamily="82" charset="0"/>
              </a:rPr>
              <a:t>Ramas del Poder</a:t>
            </a:r>
            <a:endParaRPr lang="es-CO" dirty="0">
              <a:solidFill>
                <a:schemeClr val="bg1"/>
              </a:solidFill>
              <a:latin typeface="Algerian" pitchFamily="82" charset="0"/>
            </a:endParaRPr>
          </a:p>
        </p:txBody>
      </p:sp>
      <p:sp>
        <p:nvSpPr>
          <p:cNvPr id="3" name="2 Marcador de contenido"/>
          <p:cNvSpPr>
            <a:spLocks noGrp="1"/>
          </p:cNvSpPr>
          <p:nvPr>
            <p:ph idx="1"/>
          </p:nvPr>
        </p:nvSpPr>
        <p:spPr/>
        <p:txBody>
          <a:bodyPr/>
          <a:lstStyle/>
          <a:p>
            <a:r>
              <a:rPr lang="es-CO" dirty="0" smtClean="0">
                <a:solidFill>
                  <a:schemeClr val="bg1"/>
                </a:solidFill>
              </a:rPr>
              <a:t>El estado Colombiano responde al principio de separación de poderes que caracteriza al Estado moderno. Por o tanto, el poder está organizado al redor de tres ramas: La </a:t>
            </a:r>
            <a:r>
              <a:rPr lang="es-CO" dirty="0">
                <a:solidFill>
                  <a:schemeClr val="bg1"/>
                </a:solidFill>
              </a:rPr>
              <a:t>R</a:t>
            </a:r>
            <a:r>
              <a:rPr lang="es-CO" dirty="0" smtClean="0">
                <a:solidFill>
                  <a:schemeClr val="bg1"/>
                </a:solidFill>
              </a:rPr>
              <a:t>ama </a:t>
            </a:r>
            <a:r>
              <a:rPr lang="es-CO" dirty="0">
                <a:solidFill>
                  <a:schemeClr val="bg1"/>
                </a:solidFill>
              </a:rPr>
              <a:t>L</a:t>
            </a:r>
            <a:r>
              <a:rPr lang="es-CO" dirty="0" smtClean="0">
                <a:solidFill>
                  <a:schemeClr val="bg1"/>
                </a:solidFill>
              </a:rPr>
              <a:t>egislativa, La </a:t>
            </a:r>
            <a:r>
              <a:rPr lang="es-CO" dirty="0">
                <a:solidFill>
                  <a:schemeClr val="bg1"/>
                </a:solidFill>
              </a:rPr>
              <a:t>R</a:t>
            </a:r>
            <a:r>
              <a:rPr lang="es-CO" dirty="0" smtClean="0">
                <a:solidFill>
                  <a:schemeClr val="bg1"/>
                </a:solidFill>
              </a:rPr>
              <a:t>ama </a:t>
            </a:r>
            <a:r>
              <a:rPr lang="es-CO" dirty="0">
                <a:solidFill>
                  <a:schemeClr val="bg1"/>
                </a:solidFill>
              </a:rPr>
              <a:t>E</a:t>
            </a:r>
            <a:r>
              <a:rPr lang="es-CO" dirty="0" smtClean="0">
                <a:solidFill>
                  <a:schemeClr val="bg1"/>
                </a:solidFill>
              </a:rPr>
              <a:t>jecutiva y La </a:t>
            </a:r>
            <a:r>
              <a:rPr lang="es-CO" dirty="0">
                <a:solidFill>
                  <a:schemeClr val="bg1"/>
                </a:solidFill>
              </a:rPr>
              <a:t>R</a:t>
            </a:r>
            <a:r>
              <a:rPr lang="es-CO" dirty="0" smtClean="0">
                <a:solidFill>
                  <a:schemeClr val="bg1"/>
                </a:solidFill>
              </a:rPr>
              <a:t>ama Judicial. Aunque cada rama cumple funciones diferentes, trabajan de manera coordinada para cumplir con las obligaciones y fines del Estado.</a:t>
            </a:r>
            <a:endParaRPr lang="es-CO"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CO" dirty="0" smtClean="0">
                <a:latin typeface="Baskerville Old Face" pitchFamily="18" charset="0"/>
              </a:rPr>
              <a:t>El poder legislativo</a:t>
            </a:r>
            <a:endParaRPr lang="es-CO" dirty="0">
              <a:latin typeface="Baskerville Old Face" pitchFamily="18" charset="0"/>
            </a:endParaRPr>
          </a:p>
        </p:txBody>
      </p:sp>
      <p:sp>
        <p:nvSpPr>
          <p:cNvPr id="3" name="2 Marcador de contenido"/>
          <p:cNvSpPr>
            <a:spLocks noGrp="1"/>
          </p:cNvSpPr>
          <p:nvPr>
            <p:ph idx="1"/>
          </p:nvPr>
        </p:nvSpPr>
        <p:spPr>
          <a:xfrm>
            <a:off x="457200" y="1357298"/>
            <a:ext cx="8229600" cy="5143536"/>
          </a:xfrm>
        </p:spPr>
        <p:txBody>
          <a:bodyPr>
            <a:noAutofit/>
          </a:bodyPr>
          <a:lstStyle/>
          <a:p>
            <a:r>
              <a:rPr lang="es-CO" sz="2200" dirty="0" smtClean="0">
                <a:solidFill>
                  <a:schemeClr val="bg1"/>
                </a:solidFill>
              </a:rPr>
              <a:t>Un Congreso bicameral formado por el Senado (cien miembros elegidos por circunscripción nacional para un período de 4 años y un número adicional de 2 senadores elegidos en circunscripción nacional por comunidades indígenas) y la Cámara de Representantes, conformada por ciento sesenta y seis miembros elegidos por 4 años, de los cuales ciento sesenta y uno representan a las circunscripciones territoriales (departamentos y el Distrito Capital). a razón de 2 por cada circunscripción y uno más por cada 250.000 habitantes o fracción mayor de 125.000; los cinco restantes representan a las comunidades afro colombianas (dos), los indígenas (uno), los colombianos residentes en el exterior (uno) y las minorías políticas (uno).</a:t>
            </a:r>
          </a:p>
          <a:p>
            <a:r>
              <a:rPr lang="es-CO" sz="2200" dirty="0" smtClean="0">
                <a:solidFill>
                  <a:schemeClr val="bg1"/>
                </a:solidFill>
              </a:rPr>
              <a:t>Este estudia y aprueba las leyes que se requieren en el país para regular o introducir cambios en temas de orden económico, político, social, ambiental y cultural.</a:t>
            </a:r>
            <a:endParaRPr lang="es-CO" sz="22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214290"/>
            <a:ext cx="8229600" cy="1143000"/>
          </a:xfrm>
        </p:spPr>
        <p:txBody>
          <a:bodyPr/>
          <a:lstStyle/>
          <a:p>
            <a:r>
              <a:rPr lang="es-CO" dirty="0" smtClean="0">
                <a:latin typeface="Algerian" pitchFamily="82" charset="0"/>
              </a:rPr>
              <a:t>Funciones del congreso</a:t>
            </a:r>
            <a:endParaRPr lang="es-CO" dirty="0">
              <a:latin typeface="Algerian" pitchFamily="82" charset="0"/>
            </a:endParaRPr>
          </a:p>
        </p:txBody>
      </p:sp>
      <p:sp>
        <p:nvSpPr>
          <p:cNvPr id="3" name="2 Marcador de contenido"/>
          <p:cNvSpPr>
            <a:spLocks noGrp="1"/>
          </p:cNvSpPr>
          <p:nvPr>
            <p:ph idx="1"/>
          </p:nvPr>
        </p:nvSpPr>
        <p:spPr>
          <a:xfrm>
            <a:off x="285720" y="1285860"/>
            <a:ext cx="8572560" cy="5357850"/>
          </a:xfrm>
        </p:spPr>
        <p:txBody>
          <a:bodyPr>
            <a:normAutofit fontScale="55000" lnSpcReduction="20000"/>
          </a:bodyPr>
          <a:lstStyle/>
          <a:p>
            <a:pPr>
              <a:buNone/>
            </a:pPr>
            <a:r>
              <a:rPr lang="es-CO" dirty="0" smtClean="0">
                <a:solidFill>
                  <a:schemeClr val="bg1"/>
                </a:solidFill>
              </a:rPr>
              <a:t>El Congreso de la República cumple la función de:</a:t>
            </a:r>
          </a:p>
          <a:p>
            <a:r>
              <a:rPr lang="es-CO" b="1" dirty="0" smtClean="0">
                <a:solidFill>
                  <a:srgbClr val="FF0000"/>
                </a:solidFill>
              </a:rPr>
              <a:t>Función Constituyente:</a:t>
            </a:r>
            <a:r>
              <a:rPr lang="es-CO" dirty="0" smtClean="0">
                <a:solidFill>
                  <a:srgbClr val="FF0000"/>
                </a:solidFill>
              </a:rPr>
              <a:t> </a:t>
            </a:r>
            <a:r>
              <a:rPr lang="es-CO" dirty="0" smtClean="0">
                <a:solidFill>
                  <a:schemeClr val="bg1"/>
                </a:solidFill>
              </a:rPr>
              <a:t>Para reformar la Constitución Política mediante Actos Legislativos.</a:t>
            </a:r>
          </a:p>
          <a:p>
            <a:r>
              <a:rPr lang="es-CO" b="1" dirty="0" smtClean="0">
                <a:solidFill>
                  <a:srgbClr val="FF0000"/>
                </a:solidFill>
              </a:rPr>
              <a:t>Función Legislativa:</a:t>
            </a:r>
            <a:r>
              <a:rPr lang="es-CO" dirty="0" smtClean="0">
                <a:solidFill>
                  <a:srgbClr val="FF0000"/>
                </a:solidFill>
              </a:rPr>
              <a:t> </a:t>
            </a:r>
            <a:r>
              <a:rPr lang="es-CO" dirty="0" smtClean="0">
                <a:solidFill>
                  <a:schemeClr val="bg1"/>
                </a:solidFill>
              </a:rPr>
              <a:t>Para elaborar, interpretar, reformar y derogar las Leyes y Códigos en todos los ramos de la Legislación.</a:t>
            </a:r>
          </a:p>
          <a:p>
            <a:r>
              <a:rPr lang="es-CO" b="1" dirty="0" smtClean="0">
                <a:solidFill>
                  <a:srgbClr val="FF0000"/>
                </a:solidFill>
              </a:rPr>
              <a:t>Función de Control Político: </a:t>
            </a:r>
            <a:r>
              <a:rPr lang="es-CO" dirty="0" smtClean="0">
                <a:solidFill>
                  <a:schemeClr val="bg1"/>
                </a:solidFill>
              </a:rPr>
              <a:t>Para requerir y emplazar a los Ministros del Despachos y demás autoridades, y conocer de las acusaciones que se formulen contra altos funcionarios del Estado. La moción de censura y la moción de observación pueden ser algunas de las conclusiones de la responsabilidad política.</a:t>
            </a:r>
          </a:p>
          <a:p>
            <a:r>
              <a:rPr lang="es-CO" b="1" dirty="0" smtClean="0">
                <a:solidFill>
                  <a:srgbClr val="FF0000"/>
                </a:solidFill>
              </a:rPr>
              <a:t>Función Judicial: </a:t>
            </a:r>
            <a:r>
              <a:rPr lang="es-CO" dirty="0" smtClean="0">
                <a:solidFill>
                  <a:schemeClr val="bg1"/>
                </a:solidFill>
              </a:rPr>
              <a:t>Para juzgar excepcionalmente a los funcionarios del Estado por responsabilidad política.</a:t>
            </a:r>
          </a:p>
          <a:p>
            <a:r>
              <a:rPr lang="es-CO" b="1" dirty="0" smtClean="0">
                <a:solidFill>
                  <a:srgbClr val="FF0000"/>
                </a:solidFill>
              </a:rPr>
              <a:t>Función Electoral: </a:t>
            </a:r>
            <a:r>
              <a:rPr lang="es-CO" dirty="0" smtClean="0">
                <a:solidFill>
                  <a:schemeClr val="bg1"/>
                </a:solidFill>
              </a:rPr>
              <a:t>Para elegir Contralor General de la República, Procurador General de la Nación, Magistrados de la Corte Constitucional y de la Sala Jurisdiccional Disciplinaria del Consejo Superior de la Judicatura, Defensor del Pueblo, Vicepresidente de la República cuando hay falta absoluta.</a:t>
            </a:r>
          </a:p>
          <a:p>
            <a:r>
              <a:rPr lang="es-CO" b="1" dirty="0" smtClean="0">
                <a:solidFill>
                  <a:srgbClr val="FF0000"/>
                </a:solidFill>
              </a:rPr>
              <a:t>Función Administrativa: </a:t>
            </a:r>
            <a:r>
              <a:rPr lang="es-CO" dirty="0" smtClean="0">
                <a:solidFill>
                  <a:schemeClr val="bg1"/>
                </a:solidFill>
              </a:rPr>
              <a:t>Para establecer la organización y funcionamiento del Congreso Pleno, el Senado y la Cámara de Representantes.</a:t>
            </a:r>
          </a:p>
          <a:p>
            <a:r>
              <a:rPr lang="es-CO" b="1" dirty="0" smtClean="0">
                <a:solidFill>
                  <a:srgbClr val="002060"/>
                </a:solidFill>
              </a:rPr>
              <a:t>Función de Control Público: </a:t>
            </a:r>
            <a:r>
              <a:rPr lang="es-CO" dirty="0" smtClean="0">
                <a:solidFill>
                  <a:schemeClr val="bg1"/>
                </a:solidFill>
              </a:rPr>
              <a:t>Para emplazar a cualquier persona, natural o jurídica, a efecto de que rinda declaraciones, orales o escritas, sobre hechos relacionados con las indagaciones que la Comisión adelante.</a:t>
            </a:r>
          </a:p>
          <a:p>
            <a:r>
              <a:rPr lang="es-CO" b="1" dirty="0" smtClean="0">
                <a:solidFill>
                  <a:srgbClr val="002060"/>
                </a:solidFill>
              </a:rPr>
              <a:t>Función de Protocolo:</a:t>
            </a:r>
            <a:r>
              <a:rPr lang="es-CO" dirty="0" smtClean="0">
                <a:solidFill>
                  <a:srgbClr val="002060"/>
                </a:solidFill>
              </a:rPr>
              <a:t> </a:t>
            </a:r>
            <a:r>
              <a:rPr lang="es-CO" dirty="0" smtClean="0">
                <a:solidFill>
                  <a:schemeClr val="bg1"/>
                </a:solidFill>
              </a:rPr>
              <a:t>Para recibir a Jefes de Estado o de Gobiernos de otras Naciones.</a:t>
            </a:r>
          </a:p>
          <a:p>
            <a:endParaRPr lang="es-CO"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r>
              <a:rPr lang="es-CO" dirty="0" smtClean="0">
                <a:latin typeface="Baskerville Old Face" pitchFamily="18" charset="0"/>
              </a:rPr>
              <a:t>Congreso nacional</a:t>
            </a:r>
            <a:endParaRPr lang="es-CO" dirty="0">
              <a:latin typeface="Baskerville Old Face" pitchFamily="18" charset="0"/>
            </a:endParaRPr>
          </a:p>
        </p:txBody>
      </p:sp>
      <p:pic>
        <p:nvPicPr>
          <p:cNvPr id="4" name="3 Marcador de contenido" descr="congreso-republica-colombia.jpg"/>
          <p:cNvPicPr>
            <a:picLocks noGrp="1" noChangeAspect="1"/>
          </p:cNvPicPr>
          <p:nvPr>
            <p:ph sz="half" idx="2"/>
          </p:nvPr>
        </p:nvPicPr>
        <p:blipFill>
          <a:blip r:embed="rId2"/>
          <a:stretch>
            <a:fillRect/>
          </a:stretch>
        </p:blipFill>
        <p:spPr>
          <a:xfrm>
            <a:off x="457200" y="1643050"/>
            <a:ext cx="4040188" cy="4857784"/>
          </a:xfrm>
        </p:spPr>
      </p:pic>
      <p:pic>
        <p:nvPicPr>
          <p:cNvPr id="9" name="8 Marcador de contenido" descr="images.jpg"/>
          <p:cNvPicPr>
            <a:picLocks noGrp="1" noChangeAspect="1"/>
          </p:cNvPicPr>
          <p:nvPr>
            <p:ph sz="quarter" idx="4"/>
          </p:nvPr>
        </p:nvPicPr>
        <p:blipFill>
          <a:blip r:embed="rId3"/>
          <a:stretch>
            <a:fillRect/>
          </a:stretch>
        </p:blipFill>
        <p:spPr>
          <a:xfrm>
            <a:off x="4714876" y="1643050"/>
            <a:ext cx="4000528" cy="4857784"/>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CO" dirty="0" smtClean="0">
                <a:latin typeface="Baskerville Old Face" pitchFamily="18" charset="0"/>
              </a:rPr>
              <a:t>El poder ejecutivo</a:t>
            </a:r>
            <a:endParaRPr lang="es-CO" dirty="0">
              <a:latin typeface="Baskerville Old Face" pitchFamily="18" charset="0"/>
            </a:endParaRPr>
          </a:p>
        </p:txBody>
      </p:sp>
      <p:sp>
        <p:nvSpPr>
          <p:cNvPr id="3" name="2 Marcador de contenido"/>
          <p:cNvSpPr>
            <a:spLocks noGrp="1"/>
          </p:cNvSpPr>
          <p:nvPr>
            <p:ph idx="1"/>
          </p:nvPr>
        </p:nvSpPr>
        <p:spPr>
          <a:xfrm>
            <a:off x="457200" y="1600200"/>
            <a:ext cx="8229600" cy="4972072"/>
          </a:xfrm>
        </p:spPr>
        <p:txBody>
          <a:bodyPr>
            <a:normAutofit fontScale="70000" lnSpcReduction="20000"/>
          </a:bodyPr>
          <a:lstStyle/>
          <a:p>
            <a:r>
              <a:rPr lang="es-CO" dirty="0" smtClean="0">
                <a:solidFill>
                  <a:schemeClr val="bg1"/>
                </a:solidFill>
              </a:rPr>
              <a:t>El </a:t>
            </a:r>
            <a:r>
              <a:rPr lang="es-CO" dirty="0" smtClean="0">
                <a:solidFill>
                  <a:schemeClr val="bg1"/>
                </a:solidFill>
                <a:hlinkClick r:id="rId2" tooltip="Presidente de Colombia"/>
              </a:rPr>
              <a:t>Presidente de la República</a:t>
            </a:r>
            <a:r>
              <a:rPr lang="es-CO" dirty="0" smtClean="0">
                <a:solidFill>
                  <a:schemeClr val="bg1"/>
                </a:solidFill>
              </a:rPr>
              <a:t> es el Jefe de Gobierno y cabeza del poder ejecutivo, el cual comparte con un gabinete ministerial.</a:t>
            </a:r>
          </a:p>
          <a:p>
            <a:r>
              <a:rPr lang="es-CO" dirty="0" smtClean="0">
                <a:solidFill>
                  <a:schemeClr val="bg1"/>
                </a:solidFill>
              </a:rPr>
              <a:t>El gabinete se compone, además del presidente y el </a:t>
            </a:r>
            <a:r>
              <a:rPr lang="es-CO" dirty="0" smtClean="0">
                <a:solidFill>
                  <a:schemeClr val="bg1"/>
                </a:solidFill>
                <a:hlinkClick r:id="rId3" tooltip="Vicepresidente de Colombia"/>
              </a:rPr>
              <a:t>vicepresidente</a:t>
            </a:r>
            <a:r>
              <a:rPr lang="es-CO" dirty="0" smtClean="0">
                <a:solidFill>
                  <a:schemeClr val="bg1"/>
                </a:solidFill>
              </a:rPr>
              <a:t>, de los ministros de despacho y los directores de departamentos administrativos.</a:t>
            </a:r>
          </a:p>
          <a:p>
            <a:r>
              <a:rPr lang="es-CO" dirty="0" smtClean="0">
                <a:solidFill>
                  <a:schemeClr val="bg1"/>
                </a:solidFill>
              </a:rPr>
              <a:t>El presidente es elegido por voto popular directo para un período de cuatro años. De acuerdo a la constitución vigente el presidente puede ser reelegido hasta por un período más, gracias a una reciente reforma constitucional en </a:t>
            </a:r>
            <a:r>
              <a:rPr lang="es-CO" dirty="0" smtClean="0">
                <a:solidFill>
                  <a:schemeClr val="bg1"/>
                </a:solidFill>
                <a:hlinkClick r:id="rId4" tooltip="2005"/>
              </a:rPr>
              <a:t>2005</a:t>
            </a:r>
            <a:r>
              <a:rPr lang="es-CO" dirty="0" smtClean="0">
                <a:solidFill>
                  <a:schemeClr val="bg1"/>
                </a:solidFill>
              </a:rPr>
              <a:t>. La Constitución de 1991 prohibía la reelección presidencial de por vida y con anterioridad era posible la reelección mediata (un ex presidente podía ser reelegido pero el presidente en ejercicio no podía ser reelegido para el período siguiente).</a:t>
            </a:r>
          </a:p>
          <a:p>
            <a:r>
              <a:rPr lang="es-CO" dirty="0" smtClean="0">
                <a:solidFill>
                  <a:schemeClr val="bg1"/>
                </a:solidFill>
              </a:rPr>
              <a:t>El vicepresidente se elige por voto popular directo en llave con el presidente. Los ministros y los directores administrativos son cargos de libre nombramiento y remoción por parte del presidente.</a:t>
            </a:r>
          </a:p>
          <a:p>
            <a:endParaRPr lang="es-CO"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1766</Words>
  <Application>Microsoft Office PowerPoint</Application>
  <PresentationFormat>Presentación en pantalla (4:3)</PresentationFormat>
  <Paragraphs>123</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Tema de Office</vt:lpstr>
      <vt:lpstr>El Estado Colombiano y su estructura de poder </vt:lpstr>
      <vt:lpstr>El Estado Colombiano</vt:lpstr>
      <vt:lpstr>Sistemas políticos</vt:lpstr>
      <vt:lpstr>Diapositiva 4</vt:lpstr>
      <vt:lpstr>Ramas del Poder</vt:lpstr>
      <vt:lpstr>El poder legislativo</vt:lpstr>
      <vt:lpstr>Funciones del congreso</vt:lpstr>
      <vt:lpstr>Congreso nacional</vt:lpstr>
      <vt:lpstr>El poder ejecutivo</vt:lpstr>
      <vt:lpstr>Funciones del poder ejecutivo</vt:lpstr>
      <vt:lpstr>Diapositiva 11</vt:lpstr>
      <vt:lpstr>El poder judicial</vt:lpstr>
      <vt:lpstr>Fiscalía y corte suprema de justicia</vt:lpstr>
      <vt:lpstr>Funciones del poder judicial</vt:lpstr>
      <vt:lpstr>Diapositiva 15</vt:lpstr>
      <vt:lpstr>Diapositiva 16</vt:lpstr>
      <vt:lpstr>Diapositiva 17</vt:lpstr>
    </vt:vector>
  </TitlesOfParts>
  <Company>SECRETARIA DE EDUCACION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Estado Colombiano y su estructura de poder </dc:title>
  <dc:creator>USUARIO</dc:creator>
  <cp:lastModifiedBy>USUARIO</cp:lastModifiedBy>
  <cp:revision>11</cp:revision>
  <dcterms:created xsi:type="dcterms:W3CDTF">2010-10-17T08:39:43Z</dcterms:created>
  <dcterms:modified xsi:type="dcterms:W3CDTF">2010-10-21T20:56:35Z</dcterms:modified>
</cp:coreProperties>
</file>